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2" r:id="rId6"/>
    <p:sldId id="297" r:id="rId7"/>
    <p:sldId id="298" r:id="rId8"/>
    <p:sldId id="261" r:id="rId9"/>
    <p:sldId id="263" r:id="rId10"/>
    <p:sldId id="314" r:id="rId11"/>
    <p:sldId id="301" r:id="rId12"/>
    <p:sldId id="315" r:id="rId13"/>
    <p:sldId id="302" r:id="rId14"/>
    <p:sldId id="303" r:id="rId15"/>
    <p:sldId id="304" r:id="rId16"/>
    <p:sldId id="305" r:id="rId17"/>
    <p:sldId id="306" r:id="rId18"/>
    <p:sldId id="307" r:id="rId19"/>
    <p:sldId id="264" r:id="rId20"/>
    <p:sldId id="308" r:id="rId21"/>
    <p:sldId id="312" r:id="rId22"/>
    <p:sldId id="309" r:id="rId23"/>
    <p:sldId id="310" r:id="rId24"/>
    <p:sldId id="311" r:id="rId25"/>
    <p:sldId id="273" r:id="rId26"/>
    <p:sldId id="313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Exo 2" panose="020B0604020202020204" charset="0"/>
      <p:regular r:id="rId33"/>
      <p:bold r:id="rId34"/>
      <p:italic r:id="rId35"/>
      <p:boldItalic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C0E25C-3C66-4699-8C9A-0A04E4AA8092}">
  <a:tblStyle styleId="{5AC0E25C-3C66-4699-8C9A-0A04E4AA8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98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320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189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215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24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71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232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438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47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784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677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508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86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419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baafe93d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baafe93d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724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02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304800" y="1282701"/>
            <a:ext cx="8415509" cy="15116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</a:rPr>
              <a:t>CÔNG NGHỆ PHẦN MỀM</a:t>
            </a:r>
            <a:br>
              <a:rPr lang="en-US" sz="32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</a:rPr>
              <a:t>ỨNG DỤNG ĐIỂM DANH SINH VIÊN</a:t>
            </a:r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5880043" y="3649759"/>
            <a:ext cx="3348190" cy="905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Nhóm 22: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Phạm Quốc Toàn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Hoàng Mạnh Tiến</a:t>
            </a:r>
          </a:p>
        </p:txBody>
      </p:sp>
      <p:cxnSp>
        <p:nvCxnSpPr>
          <p:cNvPr id="153" name="Google Shape;153;p33"/>
          <p:cNvCxnSpPr>
            <a:cxnSpLocks/>
          </p:cNvCxnSpPr>
          <p:nvPr/>
        </p:nvCxnSpPr>
        <p:spPr>
          <a:xfrm>
            <a:off x="4851400" y="3501311"/>
            <a:ext cx="4285625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62C1B00-4403-4C49-846D-07DDDDDD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590" y="101601"/>
            <a:ext cx="827314" cy="827314"/>
          </a:xfrm>
          <a:prstGeom prst="ellipse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7B2DE2E-32AA-4681-8DEC-D65F939C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1"/>
          <a:stretch>
            <a:fillRect/>
          </a:stretch>
        </p:blipFill>
        <p:spPr>
          <a:xfrm>
            <a:off x="117096" y="101601"/>
            <a:ext cx="798630" cy="827314"/>
          </a:xfrm>
          <a:prstGeom prst="rect">
            <a:avLst/>
          </a:prstGeom>
        </p:spPr>
      </p:pic>
      <p:sp>
        <p:nvSpPr>
          <p:cNvPr id="13" name="Google Shape;10033;p50">
            <a:extLst>
              <a:ext uri="{FF2B5EF4-FFF2-40B4-BE49-F238E27FC236}">
                <a16:creationId xmlns:a16="http://schemas.microsoft.com/office/drawing/2014/main" id="{BBEB3342-C63F-4C02-A060-A29491A4BD98}"/>
              </a:ext>
            </a:extLst>
          </p:cNvPr>
          <p:cNvSpPr txBox="1">
            <a:spLocks/>
          </p:cNvSpPr>
          <p:nvPr/>
        </p:nvSpPr>
        <p:spPr>
          <a:xfrm>
            <a:off x="438451" y="101600"/>
            <a:ext cx="8281859" cy="8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sz="2000" b="1" cap="none">
                <a:ln w="0"/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TRƯỜNG ĐẠI HỌC SƯ PHẠM KỸ THUẬT TP.HCM</a:t>
            </a:r>
          </a:p>
          <a:p>
            <a:r>
              <a:rPr lang="en-US" sz="2000" b="1">
                <a:ln w="0"/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KHOA ĐÀO TẠO CHẤT LƯỢNG CAO</a:t>
            </a:r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Google Shape;152;p33">
            <a:extLst>
              <a:ext uri="{FF2B5EF4-FFF2-40B4-BE49-F238E27FC236}">
                <a16:creationId xmlns:a16="http://schemas.microsoft.com/office/drawing/2014/main" id="{5F51701F-A3E7-427F-B73B-DD784A2633D8}"/>
              </a:ext>
            </a:extLst>
          </p:cNvPr>
          <p:cNvSpPr txBox="1">
            <a:spLocks/>
          </p:cNvSpPr>
          <p:nvPr/>
        </p:nvSpPr>
        <p:spPr>
          <a:xfrm>
            <a:off x="4851400" y="3046271"/>
            <a:ext cx="4175503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GVHD:	Thầy Huỳnh Xuân Phụng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217063" y="19679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3.2 USECASE DIAGRAM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0740A0-B732-4B53-AB8F-18BBFFDFB372}"/>
              </a:ext>
            </a:extLst>
          </p:cNvPr>
          <p:cNvGrpSpPr/>
          <p:nvPr/>
        </p:nvGrpSpPr>
        <p:grpSpPr>
          <a:xfrm>
            <a:off x="0" y="3588476"/>
            <a:ext cx="1343025" cy="1348662"/>
            <a:chOff x="7800975" y="-480190"/>
            <a:chExt cx="1343025" cy="1348662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F711415C-71BA-4CE3-90D5-736C6265867A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7C6C877-9020-401B-9ACF-AFCAEAB49D7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09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0079B-D1FA-4EF8-A5F1-115B9D4C28BC}"/>
              </a:ext>
            </a:extLst>
          </p:cNvPr>
          <p:cNvGrpSpPr/>
          <p:nvPr/>
        </p:nvGrpSpPr>
        <p:grpSpPr>
          <a:xfrm>
            <a:off x="116522" y="772030"/>
            <a:ext cx="4328478" cy="3399938"/>
            <a:chOff x="116522" y="772030"/>
            <a:chExt cx="4328478" cy="33999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ED6854-5A51-43B1-8068-D78B6035DAE2}"/>
                </a:ext>
              </a:extLst>
            </p:cNvPr>
            <p:cNvSpPr txBox="1"/>
            <p:nvPr/>
          </p:nvSpPr>
          <p:spPr>
            <a:xfrm>
              <a:off x="177800" y="3833414"/>
              <a:ext cx="4216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Sơ đồ usecase chức năng quản lý lớp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A547A4-6FE7-4FE0-9DC3-C07D324596F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22" y="772030"/>
              <a:ext cx="4328478" cy="30613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249572-A2D6-48E0-9399-AB739C4D7CE0}"/>
              </a:ext>
            </a:extLst>
          </p:cNvPr>
          <p:cNvGrpSpPr/>
          <p:nvPr/>
        </p:nvGrpSpPr>
        <p:grpSpPr>
          <a:xfrm>
            <a:off x="4688521" y="772030"/>
            <a:ext cx="4328479" cy="3399938"/>
            <a:chOff x="4688521" y="772030"/>
            <a:chExt cx="4328479" cy="3399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DF9C-3FEF-419E-B313-2F80F4DC061F}"/>
                </a:ext>
              </a:extLst>
            </p:cNvPr>
            <p:cNvSpPr txBox="1"/>
            <p:nvPr/>
          </p:nvSpPr>
          <p:spPr>
            <a:xfrm>
              <a:off x="4744561" y="3833414"/>
              <a:ext cx="4216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Sơ đồ usecase quản lý thông tin người dùng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DD083D-6193-4D41-B494-41A1DAA0C849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521" y="772030"/>
              <a:ext cx="4328479" cy="30613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4E32B1-7848-4B44-A929-C4CA4402A6FF}"/>
              </a:ext>
            </a:extLst>
          </p:cNvPr>
          <p:cNvGrpSpPr/>
          <p:nvPr/>
        </p:nvGrpSpPr>
        <p:grpSpPr>
          <a:xfrm>
            <a:off x="128163" y="851573"/>
            <a:ext cx="4596237" cy="3212427"/>
            <a:chOff x="217063" y="851573"/>
            <a:chExt cx="4481937" cy="273690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C6ACC4-3251-420B-82C2-BFD9E2BD4EB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3" y="851573"/>
              <a:ext cx="4481937" cy="2349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FA5D9F-4BB3-4B31-B11A-CE863E4C0B9F}"/>
                </a:ext>
              </a:extLst>
            </p:cNvPr>
            <p:cNvSpPr txBox="1"/>
            <p:nvPr/>
          </p:nvSpPr>
          <p:spPr>
            <a:xfrm>
              <a:off x="349831" y="3249922"/>
              <a:ext cx="4216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Sơ đồ usecase chức năng đăng ký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5E6856-458E-418D-A54D-9EADBD060B3B}"/>
              </a:ext>
            </a:extLst>
          </p:cNvPr>
          <p:cNvGrpSpPr/>
          <p:nvPr/>
        </p:nvGrpSpPr>
        <p:grpSpPr>
          <a:xfrm>
            <a:off x="4813300" y="851573"/>
            <a:ext cx="4216400" cy="3212427"/>
            <a:chOff x="4927600" y="851573"/>
            <a:chExt cx="4224863" cy="273690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E7AFAC6-E6E1-4882-BF48-5A36DB8B1861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600" y="851573"/>
              <a:ext cx="4224863" cy="2349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95273A-AFC2-4F70-A282-AD3D39F9BEA5}"/>
                </a:ext>
              </a:extLst>
            </p:cNvPr>
            <p:cNvSpPr txBox="1"/>
            <p:nvPr/>
          </p:nvSpPr>
          <p:spPr>
            <a:xfrm>
              <a:off x="4927600" y="3249922"/>
              <a:ext cx="4216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Sơ đồ usecase chức năng đăng nhập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C8E9E-69C2-467A-997A-EE2E4E9626D9}"/>
              </a:ext>
            </a:extLst>
          </p:cNvPr>
          <p:cNvGrpSpPr/>
          <p:nvPr/>
        </p:nvGrpSpPr>
        <p:grpSpPr>
          <a:xfrm>
            <a:off x="119217" y="884851"/>
            <a:ext cx="4567083" cy="3120327"/>
            <a:chOff x="119217" y="884851"/>
            <a:chExt cx="4567083" cy="31203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5E4DC8-CB01-4EE3-861A-C424CD2B5594}"/>
                </a:ext>
              </a:extLst>
            </p:cNvPr>
            <p:cNvSpPr txBox="1"/>
            <p:nvPr/>
          </p:nvSpPr>
          <p:spPr>
            <a:xfrm>
              <a:off x="264317" y="3666624"/>
              <a:ext cx="432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Sơ đồ usecase quản lý sinh viên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FDF26A9-14E8-4B1B-8D33-D3A170122F53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17" y="884851"/>
              <a:ext cx="4567083" cy="2703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CAC04E-4D2D-449F-9A27-FDFB1A867F60}"/>
              </a:ext>
            </a:extLst>
          </p:cNvPr>
          <p:cNvGrpSpPr/>
          <p:nvPr/>
        </p:nvGrpSpPr>
        <p:grpSpPr>
          <a:xfrm>
            <a:off x="4816829" y="481789"/>
            <a:ext cx="4207954" cy="4217887"/>
            <a:chOff x="4866026" y="505536"/>
            <a:chExt cx="4207954" cy="42178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FBE93F-B0A8-4CAF-89B0-66D37A500524}"/>
                </a:ext>
              </a:extLst>
            </p:cNvPr>
            <p:cNvSpPr txBox="1"/>
            <p:nvPr/>
          </p:nvSpPr>
          <p:spPr>
            <a:xfrm>
              <a:off x="4866026" y="4384869"/>
              <a:ext cx="4207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Sơ đồ usecase chức năng điểm danh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5B01CDD-3A21-4CF8-B86D-D3CFB104A86E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070" y="505536"/>
              <a:ext cx="3913867" cy="38793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32479022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217063" y="19679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3.3 CLASS DIAGRAM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0740A0-B732-4B53-AB8F-18BBFFDFB372}"/>
              </a:ext>
            </a:extLst>
          </p:cNvPr>
          <p:cNvGrpSpPr/>
          <p:nvPr/>
        </p:nvGrpSpPr>
        <p:grpSpPr>
          <a:xfrm>
            <a:off x="0" y="3588476"/>
            <a:ext cx="1343025" cy="1348662"/>
            <a:chOff x="7800975" y="-480190"/>
            <a:chExt cx="1343025" cy="1348662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F711415C-71BA-4CE3-90D5-736C6265867A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7C6C877-9020-401B-9ACF-AFCAEAB49D7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0243C48-A3CC-485B-8176-0A5998DCE6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81685"/>
            <a:ext cx="5943600" cy="358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33C726-2C09-4571-A26F-33C01A85EA1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26147"/>
            <a:ext cx="5943600" cy="329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8A2850-141C-4682-A249-701C7CC5B05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14362"/>
            <a:ext cx="5943600" cy="391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19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217063" y="19679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3.4 SEQUENCE DIAGRAM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0740A0-B732-4B53-AB8F-18BBFFDFB372}"/>
              </a:ext>
            </a:extLst>
          </p:cNvPr>
          <p:cNvGrpSpPr/>
          <p:nvPr/>
        </p:nvGrpSpPr>
        <p:grpSpPr>
          <a:xfrm>
            <a:off x="0" y="3588476"/>
            <a:ext cx="1343025" cy="1348662"/>
            <a:chOff x="7800975" y="-480190"/>
            <a:chExt cx="1343025" cy="1348662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F711415C-71BA-4CE3-90D5-736C6265867A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7C6C877-9020-401B-9ACF-AFCAEAB49D7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B626D-7430-498C-AFA5-1AC023E10602}"/>
              </a:ext>
            </a:extLst>
          </p:cNvPr>
          <p:cNvGrpSpPr/>
          <p:nvPr/>
        </p:nvGrpSpPr>
        <p:grpSpPr>
          <a:xfrm>
            <a:off x="2249487" y="1022032"/>
            <a:ext cx="5214300" cy="4071984"/>
            <a:chOff x="2249487" y="1022032"/>
            <a:chExt cx="5214300" cy="40719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ED6854-5A51-43B1-8068-D78B6035DAE2}"/>
                </a:ext>
              </a:extLst>
            </p:cNvPr>
            <p:cNvSpPr txBox="1"/>
            <p:nvPr/>
          </p:nvSpPr>
          <p:spPr>
            <a:xfrm>
              <a:off x="2747275" y="4755462"/>
              <a:ext cx="4323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Roboto" panose="02000000000000000000" pitchFamily="2" charset="0"/>
                  <a:ea typeface="Roboto" panose="02000000000000000000" pitchFamily="2" charset="0"/>
                </a:rPr>
                <a:t>Lược đồ Sequence</a:t>
              </a:r>
              <a:r>
                <a:rPr lang="en-US" sz="1600"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 đăng nhập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23EAD4-5890-456A-B031-85A723C0180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487" y="1022032"/>
              <a:ext cx="5214300" cy="357536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42555"/>
      </p:ext>
    </p:extLst>
  </p:cSld>
  <p:clrMapOvr>
    <a:masterClrMapping/>
  </p:clrMapOvr>
  <p:transition spd="slow">
    <p:blind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217063" y="19679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3.4 SEQUENCE DIAGRAM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0740A0-B732-4B53-AB8F-18BBFFDFB372}"/>
              </a:ext>
            </a:extLst>
          </p:cNvPr>
          <p:cNvGrpSpPr/>
          <p:nvPr/>
        </p:nvGrpSpPr>
        <p:grpSpPr>
          <a:xfrm>
            <a:off x="0" y="3588476"/>
            <a:ext cx="1343025" cy="1348662"/>
            <a:chOff x="7800975" y="-480190"/>
            <a:chExt cx="1343025" cy="1348662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F711415C-71BA-4CE3-90D5-736C6265867A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7C6C877-9020-401B-9ACF-AFCAEAB49D7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C0DF9C-3FEF-419E-B313-2F80F4DC061F}"/>
              </a:ext>
            </a:extLst>
          </p:cNvPr>
          <p:cNvSpPr txBox="1"/>
          <p:nvPr/>
        </p:nvSpPr>
        <p:spPr>
          <a:xfrm>
            <a:off x="2712852" y="4777426"/>
            <a:ext cx="420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Lược đồ Sequence đăng ký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ED1320-6994-45B2-8136-877B208874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80" y="712779"/>
            <a:ext cx="3704170" cy="4042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304270"/>
      </p:ext>
    </p:extLst>
  </p:cSld>
  <p:clrMapOvr>
    <a:masterClrMapping/>
  </p:clrMapOvr>
  <p:transition spd="slow">
    <p:blind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217063" y="19679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3.4 SEQUENCE DIAGRAM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0740A0-B732-4B53-AB8F-18BBFFDFB372}"/>
              </a:ext>
            </a:extLst>
          </p:cNvPr>
          <p:cNvGrpSpPr/>
          <p:nvPr/>
        </p:nvGrpSpPr>
        <p:grpSpPr>
          <a:xfrm>
            <a:off x="0" y="3588476"/>
            <a:ext cx="1343025" cy="1348662"/>
            <a:chOff x="7800975" y="-480190"/>
            <a:chExt cx="1343025" cy="1348662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F711415C-71BA-4CE3-90D5-736C6265867A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7C6C877-9020-401B-9ACF-AFCAEAB49D7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12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C0DF9C-3FEF-419E-B313-2F80F4DC061F}"/>
              </a:ext>
            </a:extLst>
          </p:cNvPr>
          <p:cNvSpPr txBox="1"/>
          <p:nvPr/>
        </p:nvSpPr>
        <p:spPr>
          <a:xfrm>
            <a:off x="3001076" y="4717210"/>
            <a:ext cx="4860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Lược đồ Sequence chỉnh sửa thông tin người dùng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25BF56-0A90-451C-8BC1-F19B2C3D6E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49" y="416493"/>
            <a:ext cx="3047827" cy="4283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330365"/>
      </p:ext>
    </p:extLst>
  </p:cSld>
  <p:clrMapOvr>
    <a:masterClrMapping/>
  </p:clrMapOvr>
  <p:transition spd="med">
    <p:check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660283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3.4 SEQUENCE DIAGRAM – QUẢN LÝ LỚP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0740A0-B732-4B53-AB8F-18BBFFDFB372}"/>
              </a:ext>
            </a:extLst>
          </p:cNvPr>
          <p:cNvGrpSpPr/>
          <p:nvPr/>
        </p:nvGrpSpPr>
        <p:grpSpPr>
          <a:xfrm>
            <a:off x="0" y="3588476"/>
            <a:ext cx="1343025" cy="1348662"/>
            <a:chOff x="7800975" y="-480190"/>
            <a:chExt cx="1343025" cy="1348662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F711415C-71BA-4CE3-90D5-736C6265867A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7C6C877-9020-401B-9ACF-AFCAEAB49D7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28D50E-109E-4DEE-BBE3-0A9032B58896}"/>
              </a:ext>
            </a:extLst>
          </p:cNvPr>
          <p:cNvGrpSpPr/>
          <p:nvPr/>
        </p:nvGrpSpPr>
        <p:grpSpPr>
          <a:xfrm>
            <a:off x="1847849" y="970915"/>
            <a:ext cx="5683250" cy="3888443"/>
            <a:chOff x="1847849" y="970915"/>
            <a:chExt cx="5683250" cy="3888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DF9C-3FEF-419E-B313-2F80F4DC061F}"/>
                </a:ext>
              </a:extLst>
            </p:cNvPr>
            <p:cNvSpPr txBox="1"/>
            <p:nvPr/>
          </p:nvSpPr>
          <p:spPr>
            <a:xfrm>
              <a:off x="1847849" y="4457756"/>
              <a:ext cx="5683250" cy="401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Roboto" panose="02000000000000000000" pitchFamily="2" charset="0"/>
                  <a:ea typeface="Roboto" panose="02000000000000000000" pitchFamily="2" charset="0"/>
                </a:rPr>
                <a:t>Lược đồ Sequence thêm lớp mới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41EF84A-6F0C-430B-B1D8-4BE21F00FA6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747" y="970915"/>
              <a:ext cx="5545455" cy="32016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350A2B-B5CF-4BB2-AF09-4A1BF6565B64}"/>
              </a:ext>
            </a:extLst>
          </p:cNvPr>
          <p:cNvGrpSpPr/>
          <p:nvPr/>
        </p:nvGrpSpPr>
        <p:grpSpPr>
          <a:xfrm>
            <a:off x="2259188" y="692686"/>
            <a:ext cx="4995104" cy="4424123"/>
            <a:chOff x="5955576" y="377020"/>
            <a:chExt cx="4995104" cy="44241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B9BE22-E8AA-499D-932F-5E4B3A28596D}"/>
                </a:ext>
              </a:extLst>
            </p:cNvPr>
            <p:cNvSpPr txBox="1"/>
            <p:nvPr/>
          </p:nvSpPr>
          <p:spPr>
            <a:xfrm>
              <a:off x="5955576" y="4462589"/>
              <a:ext cx="4860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Roboto" panose="02000000000000000000" pitchFamily="2" charset="0"/>
                  <a:ea typeface="Roboto" panose="02000000000000000000" pitchFamily="2" charset="0"/>
                </a:rPr>
                <a:t>Lược đồ Sequence sửa thông tin – xóa lớp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A68BBC-76E7-4948-8CC7-EB5DF1D153EC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6885" y="377020"/>
              <a:ext cx="4963795" cy="41122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37551586"/>
      </p:ext>
    </p:extLst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756803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3.4 SEQUENCE DIAGRAM – QUẢN LÝ SINH VIÊN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0740A0-B732-4B53-AB8F-18BBFFDFB372}"/>
              </a:ext>
            </a:extLst>
          </p:cNvPr>
          <p:cNvGrpSpPr/>
          <p:nvPr/>
        </p:nvGrpSpPr>
        <p:grpSpPr>
          <a:xfrm>
            <a:off x="0" y="3588476"/>
            <a:ext cx="1343025" cy="1348662"/>
            <a:chOff x="7800975" y="-480190"/>
            <a:chExt cx="1343025" cy="1348662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F711415C-71BA-4CE3-90D5-736C6265867A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7C6C877-9020-401B-9ACF-AFCAEAB49D7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B4E95-BD65-4576-9C43-8F7189C81EAB}"/>
              </a:ext>
            </a:extLst>
          </p:cNvPr>
          <p:cNvGrpSpPr/>
          <p:nvPr/>
        </p:nvGrpSpPr>
        <p:grpSpPr>
          <a:xfrm>
            <a:off x="1795145" y="1076421"/>
            <a:ext cx="5719272" cy="3961809"/>
            <a:chOff x="1795145" y="1076421"/>
            <a:chExt cx="5719272" cy="39618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DF9C-3FEF-419E-B313-2F80F4DC061F}"/>
                </a:ext>
              </a:extLst>
            </p:cNvPr>
            <p:cNvSpPr txBox="1"/>
            <p:nvPr/>
          </p:nvSpPr>
          <p:spPr>
            <a:xfrm>
              <a:off x="1795145" y="4699676"/>
              <a:ext cx="5683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Roboto" panose="02000000000000000000" pitchFamily="2" charset="0"/>
                  <a:ea typeface="Roboto" panose="02000000000000000000" pitchFamily="2" charset="0"/>
                </a:rPr>
                <a:t>Lược đồ Sequence thêm sinh viên mới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C269600-1A34-4181-A33E-88C8423B374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767" y="1076421"/>
              <a:ext cx="5581650" cy="35858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9195AA-7B27-497C-B5CD-D1A54B39A09E}"/>
              </a:ext>
            </a:extLst>
          </p:cNvPr>
          <p:cNvGrpSpPr/>
          <p:nvPr/>
        </p:nvGrpSpPr>
        <p:grpSpPr>
          <a:xfrm>
            <a:off x="1932767" y="848489"/>
            <a:ext cx="5246510" cy="4189741"/>
            <a:chOff x="6808008" y="844047"/>
            <a:chExt cx="5246510" cy="41897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7ADE12-6520-464F-B8B3-19F1D9D34392}"/>
                </a:ext>
              </a:extLst>
            </p:cNvPr>
            <p:cNvSpPr txBox="1"/>
            <p:nvPr/>
          </p:nvSpPr>
          <p:spPr>
            <a:xfrm>
              <a:off x="7193947" y="4695234"/>
              <a:ext cx="4860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Roboto" panose="02000000000000000000" pitchFamily="2" charset="0"/>
                  <a:ea typeface="Roboto" panose="02000000000000000000" pitchFamily="2" charset="0"/>
                </a:rPr>
                <a:t>Lược đồ Sequence sửa thông tin – xóa sinh viên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64B08C7-696B-4B32-8672-61C77B49B85C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97"/>
            <a:stretch/>
          </p:blipFill>
          <p:spPr bwMode="auto">
            <a:xfrm>
              <a:off x="6808008" y="844047"/>
              <a:ext cx="5153660" cy="381317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780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756803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3.4 SEQUENCE DIAGRAM – CHỨC NĂNG ĐIỂM DANH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0740A0-B732-4B53-AB8F-18BBFFDFB372}"/>
              </a:ext>
            </a:extLst>
          </p:cNvPr>
          <p:cNvGrpSpPr/>
          <p:nvPr/>
        </p:nvGrpSpPr>
        <p:grpSpPr>
          <a:xfrm>
            <a:off x="0" y="3588476"/>
            <a:ext cx="1343025" cy="1348662"/>
            <a:chOff x="7800975" y="-480190"/>
            <a:chExt cx="1343025" cy="1348662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F711415C-71BA-4CE3-90D5-736C6265867A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7C6C877-9020-401B-9ACF-AFCAEAB49D7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7988233-7B64-4538-8431-5ACD9C22485C}"/>
              </a:ext>
            </a:extLst>
          </p:cNvPr>
          <p:cNvGrpSpPr/>
          <p:nvPr/>
        </p:nvGrpSpPr>
        <p:grpSpPr>
          <a:xfrm>
            <a:off x="1706244" y="928687"/>
            <a:ext cx="5860415" cy="4109543"/>
            <a:chOff x="1706244" y="928687"/>
            <a:chExt cx="5860415" cy="41095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0DF9C-3FEF-419E-B313-2F80F4DC061F}"/>
                </a:ext>
              </a:extLst>
            </p:cNvPr>
            <p:cNvSpPr txBox="1"/>
            <p:nvPr/>
          </p:nvSpPr>
          <p:spPr>
            <a:xfrm>
              <a:off x="1795145" y="4699676"/>
              <a:ext cx="5683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Roboto" panose="02000000000000000000" pitchFamily="2" charset="0"/>
                  <a:ea typeface="Roboto" panose="02000000000000000000" pitchFamily="2" charset="0"/>
                </a:rPr>
                <a:t>Lược đồ Sequence điểm danh sinh viên</a:t>
              </a:r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121230-6A11-4490-B098-F4403170242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244" y="928687"/>
              <a:ext cx="5860415" cy="363188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45458902"/>
      </p:ext>
    </p:extLst>
  </p:cSld>
  <p:clrMapOvr>
    <a:masterClrMapping/>
  </p:clrMapOvr>
  <p:transition spd="slow">
    <p:checke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756803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3.5 STATE DIAGRAM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0DF9C-3FEF-419E-B313-2F80F4DC061F}"/>
              </a:ext>
            </a:extLst>
          </p:cNvPr>
          <p:cNvSpPr txBox="1"/>
          <p:nvPr/>
        </p:nvSpPr>
        <p:spPr>
          <a:xfrm>
            <a:off x="1795145" y="4699676"/>
            <a:ext cx="568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Lược đồ State của hệ thống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0740A0-B732-4B53-AB8F-18BBFFDFB372}"/>
              </a:ext>
            </a:extLst>
          </p:cNvPr>
          <p:cNvGrpSpPr/>
          <p:nvPr/>
        </p:nvGrpSpPr>
        <p:grpSpPr>
          <a:xfrm>
            <a:off x="0" y="3588476"/>
            <a:ext cx="1343025" cy="1348662"/>
            <a:chOff x="7800975" y="-480190"/>
            <a:chExt cx="1343025" cy="1348662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F711415C-71BA-4CE3-90D5-736C6265867A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7C6C877-9020-401B-9ACF-AFCAEAB49D7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16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C1E55A4-800D-4BDD-930B-A19DE7BE97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83" y="669897"/>
            <a:ext cx="7165974" cy="3883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757243"/>
      </p:ext>
    </p:extLst>
  </p:cSld>
  <p:clrMapOvr>
    <a:masterClrMapping/>
  </p:clrMapOvr>
  <p:transition spd="slow">
    <p:comb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40">
            <a:extLst>
              <a:ext uri="{FF2B5EF4-FFF2-40B4-BE49-F238E27FC236}">
                <a16:creationId xmlns:a16="http://schemas.microsoft.com/office/drawing/2014/main" id="{D632E29A-2F24-4D1F-AE9F-892E5418DC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756803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3.6 TESTCASE CỦA HỆ THỐNG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5CCB9D-EC12-4E7E-9263-B37BB4517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900960"/>
              </p:ext>
            </p:extLst>
          </p:nvPr>
        </p:nvGraphicFramePr>
        <p:xfrm>
          <a:off x="415818" y="863600"/>
          <a:ext cx="8385282" cy="3864296"/>
        </p:xfrm>
        <a:graphic>
          <a:graphicData uri="http://schemas.openxmlformats.org/drawingml/2006/table">
            <a:tbl>
              <a:tblPr firstRow="1" firstCol="1" bandRow="1">
                <a:tableStyleId>{5AC0E25C-3C66-4699-8C9A-0A04E4AA8092}</a:tableStyleId>
              </a:tblPr>
              <a:tblGrid>
                <a:gridCol w="549382">
                  <a:extLst>
                    <a:ext uri="{9D8B030D-6E8A-4147-A177-3AD203B41FA5}">
                      <a16:colId xmlns:a16="http://schemas.microsoft.com/office/drawing/2014/main" val="194130073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025608033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91606036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511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170708553"/>
                    </a:ext>
                  </a:extLst>
                </a:gridCol>
              </a:tblGrid>
              <a:tr h="594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#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Details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Expected Results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Actual Results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 / Fail / Not executed / Suspended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6137756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Access to application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AppStart Screen will be appeared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 Expected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2055134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Click Register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Move screen to Register Screen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 Expected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1425454"/>
                  </a:ext>
                </a:extLst>
              </a:tr>
              <a:tr h="80981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Fill username field with a string which has white space  or empty filed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Error message will be appeared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 Expected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053693"/>
                  </a:ext>
                </a:extLst>
              </a:tr>
              <a:tr h="99736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Fill confirm password field with a string which is different from a string in password filed or empty field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Error message will be appeared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 Expected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0117592"/>
                  </a:ext>
                </a:extLst>
              </a:tr>
              <a:tr h="5898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Give permission to this application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 Expected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</a:t>
                      </a:r>
                      <a:endParaRPr lang="en-US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41019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E5B6F4-6D46-41CF-AFB7-48584DFA384C}"/>
              </a:ext>
            </a:extLst>
          </p:cNvPr>
          <p:cNvSpPr txBox="1"/>
          <p:nvPr/>
        </p:nvSpPr>
        <p:spPr>
          <a:xfrm>
            <a:off x="2989209" y="4777426"/>
            <a:ext cx="349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Testcase cho chức năng đăng ký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87FD08-5864-4216-B8BC-2190CAE1F614}"/>
              </a:ext>
            </a:extLst>
          </p:cNvPr>
          <p:cNvGrpSpPr/>
          <p:nvPr/>
        </p:nvGrpSpPr>
        <p:grpSpPr>
          <a:xfrm>
            <a:off x="7800975" y="3792718"/>
            <a:ext cx="1343025" cy="1348662"/>
            <a:chOff x="7800975" y="-480190"/>
            <a:chExt cx="1343025" cy="1348662"/>
          </a:xfrm>
        </p:grpSpPr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BED00597-EDCB-49CD-96D7-7DF2E263D440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13AB63E9-2E50-4C2F-A8FE-CC9381DF4458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2260603" y="90460"/>
            <a:ext cx="4622794" cy="103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" panose="02000000000000000000" pitchFamily="2" charset="0"/>
                <a:ea typeface="Roboto" panose="02000000000000000000" pitchFamily="2" charset="0"/>
              </a:rPr>
              <a:t>NỘI DUNG CHÍNH</a:t>
            </a:r>
            <a:endParaRPr sz="3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1" name="Google Shape;171;p35">
            <a:hlinkClick r:id="rId3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2896554" y="2282652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2" name="Google Shape;172;p35">
            <a:hlinkClick r:id="rId4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2896554" y="3217387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2896554" y="414206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5" name="Google Shape;185;p35"/>
          <p:cNvCxnSpPr>
            <a:cxnSpLocks/>
          </p:cNvCxnSpPr>
          <p:nvPr/>
        </p:nvCxnSpPr>
        <p:spPr>
          <a:xfrm>
            <a:off x="2836496" y="1349633"/>
            <a:ext cx="0" cy="3795347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71;p35">
            <a:hlinkClick r:id="rId3" action="ppaction://hlinksldjump"/>
            <a:extLst>
              <a:ext uri="{FF2B5EF4-FFF2-40B4-BE49-F238E27FC236}">
                <a16:creationId xmlns:a16="http://schemas.microsoft.com/office/drawing/2014/main" id="{E7A2A7EA-01CB-4781-B477-217F4D336CA6}"/>
              </a:ext>
            </a:extLst>
          </p:cNvPr>
          <p:cNvSpPr txBox="1">
            <a:spLocks/>
          </p:cNvSpPr>
          <p:nvPr/>
        </p:nvSpPr>
        <p:spPr>
          <a:xfrm>
            <a:off x="2936198" y="13496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43" name="Google Shape;178;p35">
            <a:extLst>
              <a:ext uri="{FF2B5EF4-FFF2-40B4-BE49-F238E27FC236}">
                <a16:creationId xmlns:a16="http://schemas.microsoft.com/office/drawing/2014/main" id="{02E6A225-3CF4-492C-8BC0-5672E0216375}"/>
              </a:ext>
            </a:extLst>
          </p:cNvPr>
          <p:cNvSpPr txBox="1">
            <a:spLocks/>
          </p:cNvSpPr>
          <p:nvPr/>
        </p:nvSpPr>
        <p:spPr>
          <a:xfrm>
            <a:off x="3700930" y="1318791"/>
            <a:ext cx="2548696" cy="55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b="1" spc="59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GIỚI THIỆU</a:t>
            </a:r>
          </a:p>
        </p:txBody>
      </p:sp>
      <p:sp>
        <p:nvSpPr>
          <p:cNvPr id="61" name="Google Shape;178;p35">
            <a:extLst>
              <a:ext uri="{FF2B5EF4-FFF2-40B4-BE49-F238E27FC236}">
                <a16:creationId xmlns:a16="http://schemas.microsoft.com/office/drawing/2014/main" id="{441AED55-B254-4BFE-94BD-17DA01EF1786}"/>
              </a:ext>
            </a:extLst>
          </p:cNvPr>
          <p:cNvSpPr txBox="1">
            <a:spLocks/>
          </p:cNvSpPr>
          <p:nvPr/>
        </p:nvSpPr>
        <p:spPr>
          <a:xfrm>
            <a:off x="3700930" y="2248442"/>
            <a:ext cx="5659918" cy="55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b="1" spc="59"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</a:p>
        </p:txBody>
      </p:sp>
      <p:sp>
        <p:nvSpPr>
          <p:cNvPr id="62" name="Google Shape;178;p35">
            <a:extLst>
              <a:ext uri="{FF2B5EF4-FFF2-40B4-BE49-F238E27FC236}">
                <a16:creationId xmlns:a16="http://schemas.microsoft.com/office/drawing/2014/main" id="{AA386CEC-80BF-44AD-B1A7-CCE3D109F146}"/>
              </a:ext>
            </a:extLst>
          </p:cNvPr>
          <p:cNvSpPr txBox="1">
            <a:spLocks/>
          </p:cNvSpPr>
          <p:nvPr/>
        </p:nvSpPr>
        <p:spPr>
          <a:xfrm>
            <a:off x="3700930" y="3187340"/>
            <a:ext cx="5659918" cy="55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b="1" spc="59">
                <a:latin typeface="Arial" panose="020B0604020202020204" pitchFamily="34" charset="0"/>
                <a:cs typeface="Arial" panose="020B0604020202020204" pitchFamily="34" charset="0"/>
              </a:rPr>
              <a:t>THIẾT KẾ HỆ THỐNG</a:t>
            </a:r>
          </a:p>
        </p:txBody>
      </p:sp>
      <p:sp>
        <p:nvSpPr>
          <p:cNvPr id="63" name="Google Shape;178;p35">
            <a:extLst>
              <a:ext uri="{FF2B5EF4-FFF2-40B4-BE49-F238E27FC236}">
                <a16:creationId xmlns:a16="http://schemas.microsoft.com/office/drawing/2014/main" id="{F79E6388-770C-4817-94C1-C9BA4EB84710}"/>
              </a:ext>
            </a:extLst>
          </p:cNvPr>
          <p:cNvSpPr txBox="1">
            <a:spLocks/>
          </p:cNvSpPr>
          <p:nvPr/>
        </p:nvSpPr>
        <p:spPr>
          <a:xfrm>
            <a:off x="3696860" y="4103010"/>
            <a:ext cx="5659918" cy="55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b="1" spc="59">
                <a:latin typeface="Arial" panose="020B0604020202020204" pitchFamily="34" charset="0"/>
                <a:cs typeface="Arial" panose="020B0604020202020204" pitchFamily="34" charset="0"/>
              </a:rPr>
              <a:t>CODE VÀ DEMO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56FB94-3DA7-4C60-8D4F-EDB8352A5791}"/>
              </a:ext>
            </a:extLst>
          </p:cNvPr>
          <p:cNvGrpSpPr/>
          <p:nvPr/>
        </p:nvGrpSpPr>
        <p:grpSpPr>
          <a:xfrm>
            <a:off x="7198149" y="3596200"/>
            <a:ext cx="2233192" cy="1319784"/>
            <a:chOff x="7198149" y="3596200"/>
            <a:chExt cx="2233192" cy="1319784"/>
          </a:xfrm>
        </p:grpSpPr>
        <p:sp>
          <p:nvSpPr>
            <p:cNvPr id="66" name="AutoShape 2">
              <a:extLst>
                <a:ext uri="{FF2B5EF4-FFF2-40B4-BE49-F238E27FC236}">
                  <a16:creationId xmlns:a16="http://schemas.microsoft.com/office/drawing/2014/main" id="{75AD3380-24F8-48FF-82F1-0C4BC0EEF69D}"/>
                </a:ext>
              </a:extLst>
            </p:cNvPr>
            <p:cNvSpPr/>
            <p:nvPr/>
          </p:nvSpPr>
          <p:spPr>
            <a:xfrm>
              <a:off x="7800975" y="4441060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67" name="TextBox 4">
              <a:extLst>
                <a:ext uri="{FF2B5EF4-FFF2-40B4-BE49-F238E27FC236}">
                  <a16:creationId xmlns:a16="http://schemas.microsoft.com/office/drawing/2014/main" id="{DE5C6ED0-7F82-4CC7-988E-B905C9B28789}"/>
                </a:ext>
              </a:extLst>
            </p:cNvPr>
            <p:cNvSpPr txBox="1"/>
            <p:nvPr/>
          </p:nvSpPr>
          <p:spPr>
            <a:xfrm>
              <a:off x="7198149" y="3596200"/>
              <a:ext cx="2233192" cy="1166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01</a:t>
              </a:r>
            </a:p>
          </p:txBody>
        </p:sp>
      </p:grp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1" grpId="0"/>
      <p:bldP spid="62" grpId="0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40">
            <a:extLst>
              <a:ext uri="{FF2B5EF4-FFF2-40B4-BE49-F238E27FC236}">
                <a16:creationId xmlns:a16="http://schemas.microsoft.com/office/drawing/2014/main" id="{D632E29A-2F24-4D1F-AE9F-892E5418DC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756803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3.6 TESTCASE CỦA HỆ THỐNG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5CCB9D-EC12-4E7E-9263-B37BB4517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230681"/>
              </p:ext>
            </p:extLst>
          </p:nvPr>
        </p:nvGraphicFramePr>
        <p:xfrm>
          <a:off x="415818" y="863600"/>
          <a:ext cx="8385282" cy="3058160"/>
        </p:xfrm>
        <a:graphic>
          <a:graphicData uri="http://schemas.openxmlformats.org/drawingml/2006/table">
            <a:tbl>
              <a:tblPr firstRow="1" firstCol="1" bandRow="1">
                <a:tableStyleId>{5AC0E25C-3C66-4699-8C9A-0A04E4AA8092}</a:tableStyleId>
              </a:tblPr>
              <a:tblGrid>
                <a:gridCol w="549382">
                  <a:extLst>
                    <a:ext uri="{9D8B030D-6E8A-4147-A177-3AD203B41FA5}">
                      <a16:colId xmlns:a16="http://schemas.microsoft.com/office/drawing/2014/main" val="194130073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025608033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91606036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511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170708553"/>
                    </a:ext>
                  </a:extLst>
                </a:gridCol>
              </a:tblGrid>
              <a:tr h="594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#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Details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Expected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Actual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 / Fail / Not executed / Suspended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6137756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Access to application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AppStart Screen will be appeared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055134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Enter username password which not matched at least a account in DB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Error message will be appeared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425454"/>
                  </a:ext>
                </a:extLst>
              </a:tr>
              <a:tr h="80981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Enter username password which matched at least a account in DB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Screen will be changed to Main Screen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20536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E5B6F4-6D46-41CF-AFB7-48584DFA384C}"/>
              </a:ext>
            </a:extLst>
          </p:cNvPr>
          <p:cNvSpPr txBox="1"/>
          <p:nvPr/>
        </p:nvSpPr>
        <p:spPr>
          <a:xfrm>
            <a:off x="2862209" y="4110623"/>
            <a:ext cx="349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Testcase cho chức năng đăng nhập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4E119C-9B0D-412C-BB02-38DBF0A7CFFE}"/>
              </a:ext>
            </a:extLst>
          </p:cNvPr>
          <p:cNvGrpSpPr/>
          <p:nvPr/>
        </p:nvGrpSpPr>
        <p:grpSpPr>
          <a:xfrm>
            <a:off x="7800975" y="3605569"/>
            <a:ext cx="1343025" cy="1348662"/>
            <a:chOff x="7800975" y="-480190"/>
            <a:chExt cx="1343025" cy="1348662"/>
          </a:xfrm>
        </p:grpSpPr>
        <p:sp>
          <p:nvSpPr>
            <p:cNvPr id="7" name="AutoShape 2">
              <a:extLst>
                <a:ext uri="{FF2B5EF4-FFF2-40B4-BE49-F238E27FC236}">
                  <a16:creationId xmlns:a16="http://schemas.microsoft.com/office/drawing/2014/main" id="{05D79F56-FC42-48FC-B4FD-1C799E0D2F3C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7082853-EFFF-4457-AF15-D8BCF7AE425E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58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40">
            <a:extLst>
              <a:ext uri="{FF2B5EF4-FFF2-40B4-BE49-F238E27FC236}">
                <a16:creationId xmlns:a16="http://schemas.microsoft.com/office/drawing/2014/main" id="{D632E29A-2F24-4D1F-AE9F-892E5418DC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756803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3.6 TESTCASE CỦA HỆ THỐNG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5CCB9D-EC12-4E7E-9263-B37BB4517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54489"/>
              </p:ext>
            </p:extLst>
          </p:nvPr>
        </p:nvGraphicFramePr>
        <p:xfrm>
          <a:off x="415818" y="863600"/>
          <a:ext cx="8385282" cy="2623370"/>
        </p:xfrm>
        <a:graphic>
          <a:graphicData uri="http://schemas.openxmlformats.org/drawingml/2006/table">
            <a:tbl>
              <a:tblPr firstRow="1" firstCol="1" bandRow="1">
                <a:tableStyleId>{5AC0E25C-3C66-4699-8C9A-0A04E4AA8092}</a:tableStyleId>
              </a:tblPr>
              <a:tblGrid>
                <a:gridCol w="549382">
                  <a:extLst>
                    <a:ext uri="{9D8B030D-6E8A-4147-A177-3AD203B41FA5}">
                      <a16:colId xmlns:a16="http://schemas.microsoft.com/office/drawing/2014/main" val="194130073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025608033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91606036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511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170708553"/>
                    </a:ext>
                  </a:extLst>
                </a:gridCol>
              </a:tblGrid>
              <a:tr h="594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#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Details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Expected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Actual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 / Fail / Not executed / Suspended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6137756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Get information from the account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Get username, email, phone, gender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055134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Edit phone, email, gender,..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edit and save account information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425454"/>
                  </a:ext>
                </a:extLst>
              </a:tr>
              <a:tr h="80981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Can edit username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Can edit username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20536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E5B6F4-6D46-41CF-AFB7-48584DFA384C}"/>
              </a:ext>
            </a:extLst>
          </p:cNvPr>
          <p:cNvSpPr txBox="1"/>
          <p:nvPr/>
        </p:nvSpPr>
        <p:spPr>
          <a:xfrm>
            <a:off x="1993900" y="3815219"/>
            <a:ext cx="5181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Testcase cho chức năng quản lý thông tin người dùng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2E0054-E0D3-4711-AC66-940EA0618721}"/>
              </a:ext>
            </a:extLst>
          </p:cNvPr>
          <p:cNvGrpSpPr/>
          <p:nvPr/>
        </p:nvGrpSpPr>
        <p:grpSpPr>
          <a:xfrm>
            <a:off x="7800975" y="3605569"/>
            <a:ext cx="1343025" cy="1348662"/>
            <a:chOff x="7800975" y="-480190"/>
            <a:chExt cx="1343025" cy="1348662"/>
          </a:xfrm>
        </p:grpSpPr>
        <p:sp>
          <p:nvSpPr>
            <p:cNvPr id="7" name="AutoShape 2">
              <a:extLst>
                <a:ext uri="{FF2B5EF4-FFF2-40B4-BE49-F238E27FC236}">
                  <a16:creationId xmlns:a16="http://schemas.microsoft.com/office/drawing/2014/main" id="{F17F4D6D-50D9-4B85-BF84-8610A7B6BD91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E1CE03B-04A7-41AE-9FFF-598169FA025F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915597"/>
      </p:ext>
    </p:extLst>
  </p:cSld>
  <p:clrMapOvr>
    <a:masterClrMapping/>
  </p:clrMapOvr>
  <p:transition spd="slow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40">
            <a:extLst>
              <a:ext uri="{FF2B5EF4-FFF2-40B4-BE49-F238E27FC236}">
                <a16:creationId xmlns:a16="http://schemas.microsoft.com/office/drawing/2014/main" id="{D632E29A-2F24-4D1F-AE9F-892E5418DC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756803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3.6 TESTCASE CỦA HỆ THỐNG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5CCB9D-EC12-4E7E-9263-B37BB4517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658993"/>
              </p:ext>
            </p:extLst>
          </p:nvPr>
        </p:nvGraphicFramePr>
        <p:xfrm>
          <a:off x="415818" y="863600"/>
          <a:ext cx="8385282" cy="3620736"/>
        </p:xfrm>
        <a:graphic>
          <a:graphicData uri="http://schemas.openxmlformats.org/drawingml/2006/table">
            <a:tbl>
              <a:tblPr firstRow="1" firstCol="1" bandRow="1">
                <a:tableStyleId>{5AC0E25C-3C66-4699-8C9A-0A04E4AA8092}</a:tableStyleId>
              </a:tblPr>
              <a:tblGrid>
                <a:gridCol w="549382">
                  <a:extLst>
                    <a:ext uri="{9D8B030D-6E8A-4147-A177-3AD203B41FA5}">
                      <a16:colId xmlns:a16="http://schemas.microsoft.com/office/drawing/2014/main" val="194130073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025608033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91606036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511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170708553"/>
                    </a:ext>
                  </a:extLst>
                </a:gridCol>
              </a:tblGrid>
              <a:tr h="594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#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Details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Expected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Actual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 / Fail / Not executed / Suspended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6137756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Add new class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Add information for new class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055134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Edit class information (classname, subjectname,..)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edit and save class information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425454"/>
                  </a:ext>
                </a:extLst>
              </a:tr>
              <a:tr h="80981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Delete class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Delete an class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2053693"/>
                  </a:ext>
                </a:extLst>
              </a:tr>
              <a:tr h="99736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Add class for 1 user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Different user have different class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1175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E5B6F4-6D46-41CF-AFB7-48584DFA384C}"/>
              </a:ext>
            </a:extLst>
          </p:cNvPr>
          <p:cNvSpPr txBox="1"/>
          <p:nvPr/>
        </p:nvSpPr>
        <p:spPr>
          <a:xfrm>
            <a:off x="3014609" y="4608149"/>
            <a:ext cx="349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Testcase cho chức năng quản lý lớp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5C65A2-2B09-434A-B2CD-4694D66633C0}"/>
              </a:ext>
            </a:extLst>
          </p:cNvPr>
          <p:cNvGrpSpPr/>
          <p:nvPr/>
        </p:nvGrpSpPr>
        <p:grpSpPr>
          <a:xfrm>
            <a:off x="7800975" y="3716687"/>
            <a:ext cx="1343025" cy="1348662"/>
            <a:chOff x="7800975" y="-480190"/>
            <a:chExt cx="1343025" cy="1348662"/>
          </a:xfrm>
        </p:grpSpPr>
        <p:sp>
          <p:nvSpPr>
            <p:cNvPr id="7" name="AutoShape 2">
              <a:extLst>
                <a:ext uri="{FF2B5EF4-FFF2-40B4-BE49-F238E27FC236}">
                  <a16:creationId xmlns:a16="http://schemas.microsoft.com/office/drawing/2014/main" id="{49BC91A9-46B8-4151-8716-A510940413C6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9CC2508-AABD-4E62-A259-B5E7CB7A2050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91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40">
            <a:extLst>
              <a:ext uri="{FF2B5EF4-FFF2-40B4-BE49-F238E27FC236}">
                <a16:creationId xmlns:a16="http://schemas.microsoft.com/office/drawing/2014/main" id="{D632E29A-2F24-4D1F-AE9F-892E5418DC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756803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3.6 TESTCASE CỦA HỆ THỐNG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5CCB9D-EC12-4E7E-9263-B37BB4517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223935"/>
              </p:ext>
            </p:extLst>
          </p:nvPr>
        </p:nvGraphicFramePr>
        <p:xfrm>
          <a:off x="217062" y="812800"/>
          <a:ext cx="8709877" cy="3862495"/>
        </p:xfrm>
        <a:graphic>
          <a:graphicData uri="http://schemas.openxmlformats.org/drawingml/2006/table">
            <a:tbl>
              <a:tblPr firstRow="1" firstCol="1" bandRow="1">
                <a:tableStyleId>{5AC0E25C-3C66-4699-8C9A-0A04E4AA8092}</a:tableStyleId>
              </a:tblPr>
              <a:tblGrid>
                <a:gridCol w="471235">
                  <a:extLst>
                    <a:ext uri="{9D8B030D-6E8A-4147-A177-3AD203B41FA5}">
                      <a16:colId xmlns:a16="http://schemas.microsoft.com/office/drawing/2014/main" val="1941300730"/>
                    </a:ext>
                  </a:extLst>
                </a:gridCol>
                <a:gridCol w="2365377">
                  <a:extLst>
                    <a:ext uri="{9D8B030D-6E8A-4147-A177-3AD203B41FA5}">
                      <a16:colId xmlns:a16="http://schemas.microsoft.com/office/drawing/2014/main" val="1025608033"/>
                    </a:ext>
                  </a:extLst>
                </a:gridCol>
                <a:gridCol w="2378374">
                  <a:extLst>
                    <a:ext uri="{9D8B030D-6E8A-4147-A177-3AD203B41FA5}">
                      <a16:colId xmlns:a16="http://schemas.microsoft.com/office/drawing/2014/main" val="1916060364"/>
                    </a:ext>
                  </a:extLst>
                </a:gridCol>
                <a:gridCol w="1702552">
                  <a:extLst>
                    <a:ext uri="{9D8B030D-6E8A-4147-A177-3AD203B41FA5}">
                      <a16:colId xmlns:a16="http://schemas.microsoft.com/office/drawing/2014/main" val="3114651101"/>
                    </a:ext>
                  </a:extLst>
                </a:gridCol>
                <a:gridCol w="1792339">
                  <a:extLst>
                    <a:ext uri="{9D8B030D-6E8A-4147-A177-3AD203B41FA5}">
                      <a16:colId xmlns:a16="http://schemas.microsoft.com/office/drawing/2014/main" val="3170708553"/>
                    </a:ext>
                  </a:extLst>
                </a:gridCol>
              </a:tblGrid>
              <a:tr h="5719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#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Details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Expected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Actual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 / Fail / Suspended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6137756"/>
                  </a:ext>
                </a:extLst>
              </a:tr>
              <a:tr h="11133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Add new student in class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Add information for new student, different class  have different student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055134"/>
                  </a:ext>
                </a:extLst>
              </a:tr>
              <a:tr h="5719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Edit student information (Nameame, ID..)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edit and save student information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425454"/>
                  </a:ext>
                </a:extLst>
              </a:tr>
              <a:tr h="6654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Delete student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Delete an student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2053693"/>
                  </a:ext>
                </a:extLst>
              </a:tr>
              <a:tr h="8747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Change status of student in 1 day (atendance or absent)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change status student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1175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E5B6F4-6D46-41CF-AFB7-48584DFA384C}"/>
              </a:ext>
            </a:extLst>
          </p:cNvPr>
          <p:cNvSpPr txBox="1"/>
          <p:nvPr/>
        </p:nvSpPr>
        <p:spPr>
          <a:xfrm>
            <a:off x="2679700" y="4777426"/>
            <a:ext cx="429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Testcase cho chức năng quản lý sinh viên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08417-1CD5-48F2-8D5E-BF5038B948B3}"/>
              </a:ext>
            </a:extLst>
          </p:cNvPr>
          <p:cNvGrpSpPr/>
          <p:nvPr/>
        </p:nvGrpSpPr>
        <p:grpSpPr>
          <a:xfrm>
            <a:off x="7800975" y="3756844"/>
            <a:ext cx="1343025" cy="1348662"/>
            <a:chOff x="7800975" y="-480190"/>
            <a:chExt cx="1343025" cy="1348662"/>
          </a:xfrm>
        </p:grpSpPr>
        <p:sp>
          <p:nvSpPr>
            <p:cNvPr id="7" name="AutoShape 2">
              <a:extLst>
                <a:ext uri="{FF2B5EF4-FFF2-40B4-BE49-F238E27FC236}">
                  <a16:creationId xmlns:a16="http://schemas.microsoft.com/office/drawing/2014/main" id="{94B39ECB-FC01-445F-8623-ADE9822175FF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948DAC6-F0BE-43F7-9B2D-6839609845B2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40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40">
            <a:extLst>
              <a:ext uri="{FF2B5EF4-FFF2-40B4-BE49-F238E27FC236}">
                <a16:creationId xmlns:a16="http://schemas.microsoft.com/office/drawing/2014/main" id="{D632E29A-2F24-4D1F-AE9F-892E5418DC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7062" y="196797"/>
            <a:ext cx="756803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3.6 TESTCASE CỦA HỆ THỐNG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5CCB9D-EC12-4E7E-9263-B37BB4517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822981"/>
              </p:ext>
            </p:extLst>
          </p:nvPr>
        </p:nvGraphicFramePr>
        <p:xfrm>
          <a:off x="415818" y="863600"/>
          <a:ext cx="8385282" cy="2943410"/>
        </p:xfrm>
        <a:graphic>
          <a:graphicData uri="http://schemas.openxmlformats.org/drawingml/2006/table">
            <a:tbl>
              <a:tblPr firstRow="1" firstCol="1" bandRow="1">
                <a:tableStyleId>{5AC0E25C-3C66-4699-8C9A-0A04E4AA8092}</a:tableStyleId>
              </a:tblPr>
              <a:tblGrid>
                <a:gridCol w="549382">
                  <a:extLst>
                    <a:ext uri="{9D8B030D-6E8A-4147-A177-3AD203B41FA5}">
                      <a16:colId xmlns:a16="http://schemas.microsoft.com/office/drawing/2014/main" val="194130073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025608033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91606036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511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170708553"/>
                    </a:ext>
                  </a:extLst>
                </a:gridCol>
              </a:tblGrid>
              <a:tr h="594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#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Details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Expected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Actual Results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 / Fail / Not executed / Suspended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6137756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Change or update status of student in 1 day (atendance or absent)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change status student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055134"/>
                  </a:ext>
                </a:extLst>
              </a:tr>
              <a:tr h="4284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Change day (in month) to change status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change status student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425454"/>
                  </a:ext>
                </a:extLst>
              </a:tr>
              <a:tr h="80981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View sheet list by month - class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View attendance sheet by 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As Expected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20536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E5B6F4-6D46-41CF-AFB7-48584DFA384C}"/>
              </a:ext>
            </a:extLst>
          </p:cNvPr>
          <p:cNvSpPr txBox="1"/>
          <p:nvPr/>
        </p:nvSpPr>
        <p:spPr>
          <a:xfrm>
            <a:off x="2396304" y="4110623"/>
            <a:ext cx="4424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Testcase cho chức năng điểm danh sinh viên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0FC39-F794-4CB9-B58C-F90509CDB38E}"/>
              </a:ext>
            </a:extLst>
          </p:cNvPr>
          <p:cNvGrpSpPr/>
          <p:nvPr/>
        </p:nvGrpSpPr>
        <p:grpSpPr>
          <a:xfrm>
            <a:off x="7800975" y="3605569"/>
            <a:ext cx="1343025" cy="1348662"/>
            <a:chOff x="7800975" y="-480190"/>
            <a:chExt cx="1343025" cy="1348662"/>
          </a:xfrm>
        </p:grpSpPr>
        <p:sp>
          <p:nvSpPr>
            <p:cNvPr id="7" name="AutoShape 2">
              <a:extLst>
                <a:ext uri="{FF2B5EF4-FFF2-40B4-BE49-F238E27FC236}">
                  <a16:creationId xmlns:a16="http://schemas.microsoft.com/office/drawing/2014/main" id="{C98856BF-7C87-4EE0-AC50-30B75D33A041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EBD08EE1-6BA2-4EDE-8FA8-A4F52CDA1D4F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21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0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50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0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50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CODE VÀ DEMO</a:t>
            </a:r>
            <a:endParaRPr/>
          </a:p>
        </p:txBody>
      </p:sp>
      <p:sp>
        <p:nvSpPr>
          <p:cNvPr id="7" name="Google Shape;192;p36">
            <a:extLst>
              <a:ext uri="{FF2B5EF4-FFF2-40B4-BE49-F238E27FC236}">
                <a16:creationId xmlns:a16="http://schemas.microsoft.com/office/drawing/2014/main" id="{48253E66-AB99-479E-9CF9-8D2FC4322E9E}"/>
              </a:ext>
            </a:extLst>
          </p:cNvPr>
          <p:cNvSpPr txBox="1">
            <a:spLocks/>
          </p:cNvSpPr>
          <p:nvPr/>
        </p:nvSpPr>
        <p:spPr>
          <a:xfrm flipH="1">
            <a:off x="1087604" y="10791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2;p56">
            <a:extLst>
              <a:ext uri="{FF2B5EF4-FFF2-40B4-BE49-F238E27FC236}">
                <a16:creationId xmlns:a16="http://schemas.microsoft.com/office/drawing/2014/main" id="{D4F02C43-1147-4A26-AE67-56D4B2E32511}"/>
              </a:ext>
            </a:extLst>
          </p:cNvPr>
          <p:cNvSpPr txBox="1">
            <a:spLocks/>
          </p:cNvSpPr>
          <p:nvPr/>
        </p:nvSpPr>
        <p:spPr>
          <a:xfrm flipH="1">
            <a:off x="1415350" y="526000"/>
            <a:ext cx="649675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/>
              <a:t>THANKS FOR LISTENING</a:t>
            </a:r>
          </a:p>
        </p:txBody>
      </p:sp>
      <p:cxnSp>
        <p:nvCxnSpPr>
          <p:cNvPr id="9" name="Google Shape;664;p56">
            <a:extLst>
              <a:ext uri="{FF2B5EF4-FFF2-40B4-BE49-F238E27FC236}">
                <a16:creationId xmlns:a16="http://schemas.microsoft.com/office/drawing/2014/main" id="{FC061772-32F0-4731-9012-267653313D18}"/>
              </a:ext>
            </a:extLst>
          </p:cNvPr>
          <p:cNvCxnSpPr/>
          <p:nvPr/>
        </p:nvCxnSpPr>
        <p:spPr>
          <a:xfrm rot="10800000">
            <a:off x="7912100" y="526000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665;p56">
            <a:extLst>
              <a:ext uri="{FF2B5EF4-FFF2-40B4-BE49-F238E27FC236}">
                <a16:creationId xmlns:a16="http://schemas.microsoft.com/office/drawing/2014/main" id="{1EDABCEC-823F-4555-A9D8-0D7618F2240A}"/>
              </a:ext>
            </a:extLst>
          </p:cNvPr>
          <p:cNvGrpSpPr/>
          <p:nvPr/>
        </p:nvGrpSpPr>
        <p:grpSpPr>
          <a:xfrm>
            <a:off x="7846223" y="704090"/>
            <a:ext cx="279476" cy="279476"/>
            <a:chOff x="1379798" y="1723250"/>
            <a:chExt cx="397887" cy="397887"/>
          </a:xfrm>
        </p:grpSpPr>
        <p:sp>
          <p:nvSpPr>
            <p:cNvPr id="11" name="Google Shape;666;p56">
              <a:extLst>
                <a:ext uri="{FF2B5EF4-FFF2-40B4-BE49-F238E27FC236}">
                  <a16:creationId xmlns:a16="http://schemas.microsoft.com/office/drawing/2014/main" id="{9F5B87FC-A35E-4E29-8387-E459C41E8B2A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56">
              <a:extLst>
                <a:ext uri="{FF2B5EF4-FFF2-40B4-BE49-F238E27FC236}">
                  <a16:creationId xmlns:a16="http://schemas.microsoft.com/office/drawing/2014/main" id="{813C3DFB-66E2-487F-82AF-1BFEAE32AF6B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8;p56">
              <a:extLst>
                <a:ext uri="{FF2B5EF4-FFF2-40B4-BE49-F238E27FC236}">
                  <a16:creationId xmlns:a16="http://schemas.microsoft.com/office/drawing/2014/main" id="{4B91D92E-0C9F-41B0-B4D8-86B5F9838D57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9;p56">
              <a:extLst>
                <a:ext uri="{FF2B5EF4-FFF2-40B4-BE49-F238E27FC236}">
                  <a16:creationId xmlns:a16="http://schemas.microsoft.com/office/drawing/2014/main" id="{642F9C19-AC3E-4608-8066-03D8AEDBBC86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70;p56">
            <a:extLst>
              <a:ext uri="{FF2B5EF4-FFF2-40B4-BE49-F238E27FC236}">
                <a16:creationId xmlns:a16="http://schemas.microsoft.com/office/drawing/2014/main" id="{9844D637-8E7D-4207-9155-7B8330F3ACC1}"/>
              </a:ext>
            </a:extLst>
          </p:cNvPr>
          <p:cNvGrpSpPr/>
          <p:nvPr/>
        </p:nvGrpSpPr>
        <p:grpSpPr>
          <a:xfrm>
            <a:off x="7097518" y="704090"/>
            <a:ext cx="279490" cy="279476"/>
            <a:chOff x="266768" y="1721375"/>
            <a:chExt cx="397907" cy="397887"/>
          </a:xfrm>
        </p:grpSpPr>
        <p:sp>
          <p:nvSpPr>
            <p:cNvPr id="16" name="Google Shape;671;p56">
              <a:extLst>
                <a:ext uri="{FF2B5EF4-FFF2-40B4-BE49-F238E27FC236}">
                  <a16:creationId xmlns:a16="http://schemas.microsoft.com/office/drawing/2014/main" id="{C156B459-42A4-4554-8F9F-9E8BEB1489E0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2;p56">
              <a:extLst>
                <a:ext uri="{FF2B5EF4-FFF2-40B4-BE49-F238E27FC236}">
                  <a16:creationId xmlns:a16="http://schemas.microsoft.com/office/drawing/2014/main" id="{6D77962F-E60F-40DE-81B6-67E27FF2B64D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73;p56">
            <a:extLst>
              <a:ext uri="{FF2B5EF4-FFF2-40B4-BE49-F238E27FC236}">
                <a16:creationId xmlns:a16="http://schemas.microsoft.com/office/drawing/2014/main" id="{13E03F9B-3CBB-4637-9A0A-D587AA655FA2}"/>
              </a:ext>
            </a:extLst>
          </p:cNvPr>
          <p:cNvGrpSpPr/>
          <p:nvPr/>
        </p:nvGrpSpPr>
        <p:grpSpPr>
          <a:xfrm>
            <a:off x="7471884" y="704090"/>
            <a:ext cx="279461" cy="279476"/>
            <a:chOff x="864491" y="1723250"/>
            <a:chExt cx="397866" cy="397887"/>
          </a:xfrm>
        </p:grpSpPr>
        <p:sp>
          <p:nvSpPr>
            <p:cNvPr id="19" name="Google Shape;674;p56">
              <a:extLst>
                <a:ext uri="{FF2B5EF4-FFF2-40B4-BE49-F238E27FC236}">
                  <a16:creationId xmlns:a16="http://schemas.microsoft.com/office/drawing/2014/main" id="{6F368FA5-36E2-43BB-9B46-3CC2914BFD1E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5;p56">
              <a:extLst>
                <a:ext uri="{FF2B5EF4-FFF2-40B4-BE49-F238E27FC236}">
                  <a16:creationId xmlns:a16="http://schemas.microsoft.com/office/drawing/2014/main" id="{CD6060BA-F371-4212-B998-9ED0136E2A5E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6;p56">
              <a:extLst>
                <a:ext uri="{FF2B5EF4-FFF2-40B4-BE49-F238E27FC236}">
                  <a16:creationId xmlns:a16="http://schemas.microsoft.com/office/drawing/2014/main" id="{C57E6ED2-526B-479B-A4EE-CFF2A8434444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994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GIỚI THIỆU ĐỀ TÀI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4" name="Google Shape;194;p36"/>
          <p:cNvCxnSpPr>
            <a:cxnSpLocks/>
          </p:cNvCxnSpPr>
          <p:nvPr/>
        </p:nvCxnSpPr>
        <p:spPr>
          <a:xfrm>
            <a:off x="0" y="4028275"/>
            <a:ext cx="5090615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BA8D61-D933-4B5D-8057-7331269DD376}"/>
              </a:ext>
            </a:extLst>
          </p:cNvPr>
          <p:cNvGrpSpPr/>
          <p:nvPr/>
        </p:nvGrpSpPr>
        <p:grpSpPr>
          <a:xfrm>
            <a:off x="7198149" y="3596200"/>
            <a:ext cx="2233192" cy="1319784"/>
            <a:chOff x="7198149" y="3596200"/>
            <a:chExt cx="2233192" cy="1319784"/>
          </a:xfrm>
        </p:grpSpPr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4D718948-3A9A-4DA6-8A2B-C1C761CC08FE}"/>
                </a:ext>
              </a:extLst>
            </p:cNvPr>
            <p:cNvSpPr/>
            <p:nvPr/>
          </p:nvSpPr>
          <p:spPr>
            <a:xfrm>
              <a:off x="7800975" y="4441060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A4F163D6-4CBA-41D0-848F-6B35B3A7DBB7}"/>
                </a:ext>
              </a:extLst>
            </p:cNvPr>
            <p:cNvSpPr txBox="1"/>
            <p:nvPr/>
          </p:nvSpPr>
          <p:spPr>
            <a:xfrm>
              <a:off x="7198149" y="3596200"/>
              <a:ext cx="2233192" cy="1166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02</a:t>
              </a:r>
            </a:p>
          </p:txBody>
        </p:sp>
      </p:grp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7">
            <a:extLst>
              <a:ext uri="{FF2B5EF4-FFF2-40B4-BE49-F238E27FC236}">
                <a16:creationId xmlns:a16="http://schemas.microsoft.com/office/drawing/2014/main" id="{658226C0-2956-4B20-8176-0576872A3226}"/>
              </a:ext>
            </a:extLst>
          </p:cNvPr>
          <p:cNvGrpSpPr/>
          <p:nvPr/>
        </p:nvGrpSpPr>
        <p:grpSpPr>
          <a:xfrm>
            <a:off x="1143000" y="1753656"/>
            <a:ext cx="5905500" cy="1636187"/>
            <a:chOff x="0" y="-97814"/>
            <a:chExt cx="15004989" cy="1551733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70AFB4A2-9BBE-4899-8EFE-946844E0D6ED}"/>
                </a:ext>
              </a:extLst>
            </p:cNvPr>
            <p:cNvSpPr txBox="1"/>
            <p:nvPr/>
          </p:nvSpPr>
          <p:spPr>
            <a:xfrm>
              <a:off x="835033" y="442033"/>
              <a:ext cx="14169956" cy="1011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solidFill>
                    <a:srgbClr val="191919"/>
                  </a:solidFill>
                  <a:latin typeface="Roboto"/>
                </a:rPr>
                <a:t>Programmer: Hoàng Mạnh Tiến, Phạm Quốc Toàn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solidFill>
                    <a:srgbClr val="191919"/>
                  </a:solidFill>
                  <a:latin typeface="Roboto"/>
                </a:rPr>
                <a:t>Project Manager: Nguyễn Trần Phúc 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solidFill>
                    <a:srgbClr val="191919"/>
                  </a:solidFill>
                  <a:latin typeface="Roboto"/>
                </a:rPr>
                <a:t>Sponsor: Huỳnh Xuân Phụng </a:t>
              </a: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A298AC6C-973F-4E50-85FF-2234402B7A6F}"/>
                </a:ext>
              </a:extLst>
            </p:cNvPr>
            <p:cNvSpPr txBox="1"/>
            <p:nvPr/>
          </p:nvSpPr>
          <p:spPr>
            <a:xfrm>
              <a:off x="0" y="-97814"/>
              <a:ext cx="15004989" cy="48040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vi-VN" sz="2000" b="1" spc="165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Người tham gia</a:t>
              </a:r>
              <a:endParaRPr lang="en-US" sz="2000" b="1" spc="165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7" name="Group 7">
            <a:extLst>
              <a:ext uri="{FF2B5EF4-FFF2-40B4-BE49-F238E27FC236}">
                <a16:creationId xmlns:a16="http://schemas.microsoft.com/office/drawing/2014/main" id="{48D5051F-F69A-4B18-B25D-346A317FB046}"/>
              </a:ext>
            </a:extLst>
          </p:cNvPr>
          <p:cNvGrpSpPr/>
          <p:nvPr/>
        </p:nvGrpSpPr>
        <p:grpSpPr>
          <a:xfrm>
            <a:off x="1143000" y="3452522"/>
            <a:ext cx="5905500" cy="1266856"/>
            <a:chOff x="0" y="-97814"/>
            <a:chExt cx="15004989" cy="1201465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C3F17817-8076-4F3B-A47F-E7C95F3372AE}"/>
                </a:ext>
              </a:extLst>
            </p:cNvPr>
            <p:cNvSpPr txBox="1"/>
            <p:nvPr/>
          </p:nvSpPr>
          <p:spPr>
            <a:xfrm>
              <a:off x="835033" y="442033"/>
              <a:ext cx="14169956" cy="6616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solidFill>
                    <a:srgbClr val="191919"/>
                  </a:solidFill>
                  <a:latin typeface="Roboto"/>
                </a:rPr>
                <a:t>Hoàng Mạnh Tiến</a:t>
              </a:r>
              <a:endParaRPr lang="en-US" sz="1600">
                <a:solidFill>
                  <a:srgbClr val="191919"/>
                </a:solidFill>
                <a:latin typeface="Roboto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solidFill>
                    <a:srgbClr val="191919"/>
                  </a:solidFill>
                  <a:latin typeface="Roboto"/>
                </a:rPr>
                <a:t>Phạm Quốc Toàn</a:t>
              </a: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5B8681E8-C64D-4CF0-8BF4-696EA044CF0E}"/>
                </a:ext>
              </a:extLst>
            </p:cNvPr>
            <p:cNvSpPr txBox="1"/>
            <p:nvPr/>
          </p:nvSpPr>
          <p:spPr>
            <a:xfrm>
              <a:off x="0" y="-97814"/>
              <a:ext cx="15004989" cy="48040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vi-VN" sz="2000" b="1" spc="165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Người </a:t>
              </a:r>
              <a:r>
                <a:rPr lang="en-US" sz="2000" b="1" spc="165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thực hiện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5502F0F6-E724-4892-91B7-5CDC01C04B04}"/>
              </a:ext>
            </a:extLst>
          </p:cNvPr>
          <p:cNvSpPr txBox="1"/>
          <p:nvPr/>
        </p:nvSpPr>
        <p:spPr>
          <a:xfrm>
            <a:off x="546100" y="1184427"/>
            <a:ext cx="5905500" cy="50654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4620"/>
              </a:lnSpc>
            </a:pPr>
            <a:r>
              <a:rPr lang="en-US" sz="2000" b="1" spc="165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 tài: Ứng dụng điểm danh</a:t>
            </a:r>
          </a:p>
        </p:txBody>
      </p:sp>
      <p:sp>
        <p:nvSpPr>
          <p:cNvPr id="36" name="Google Shape;191;p36">
            <a:extLst>
              <a:ext uri="{FF2B5EF4-FFF2-40B4-BE49-F238E27FC236}">
                <a16:creationId xmlns:a16="http://schemas.microsoft.com/office/drawing/2014/main" id="{2870D935-4FE4-414C-84B0-D91E5BBA146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08250" y="189166"/>
            <a:ext cx="4127500" cy="995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" panose="02000000000000000000" pitchFamily="2" charset="0"/>
                <a:ea typeface="Roboto" panose="02000000000000000000" pitchFamily="2" charset="0"/>
              </a:rPr>
              <a:t>GIỚI THIỆU ĐỀ TÀI</a:t>
            </a:r>
            <a:endParaRPr sz="3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CC6291DB-A43B-4D8A-8E77-E672344A7F3F}"/>
              </a:ext>
            </a:extLst>
          </p:cNvPr>
          <p:cNvSpPr txBox="1"/>
          <p:nvPr/>
        </p:nvSpPr>
        <p:spPr>
          <a:xfrm>
            <a:off x="546100" y="868472"/>
            <a:ext cx="5905500" cy="50654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4620"/>
              </a:lnSpc>
            </a:pPr>
            <a:r>
              <a:rPr lang="en-US" sz="2000" b="1" spc="165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Lịch sử phát triển hệ thống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F717E02E-1FA6-471B-B695-EC9E4ECBA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9634"/>
              </p:ext>
            </p:extLst>
          </p:nvPr>
        </p:nvGraphicFramePr>
        <p:xfrm>
          <a:off x="444500" y="1437701"/>
          <a:ext cx="8153400" cy="3281676"/>
        </p:xfrm>
        <a:graphic>
          <a:graphicData uri="http://schemas.openxmlformats.org/drawingml/2006/table">
            <a:tbl>
              <a:tblPr firstRow="1" firstCol="1" bandRow="1"/>
              <a:tblGrid>
                <a:gridCol w="1538377">
                  <a:extLst>
                    <a:ext uri="{9D8B030D-6E8A-4147-A177-3AD203B41FA5}">
                      <a16:colId xmlns:a16="http://schemas.microsoft.com/office/drawing/2014/main" val="4277367651"/>
                    </a:ext>
                  </a:extLst>
                </a:gridCol>
                <a:gridCol w="2066476">
                  <a:extLst>
                    <a:ext uri="{9D8B030D-6E8A-4147-A177-3AD203B41FA5}">
                      <a16:colId xmlns:a16="http://schemas.microsoft.com/office/drawing/2014/main" val="158375713"/>
                    </a:ext>
                  </a:extLst>
                </a:gridCol>
                <a:gridCol w="4548547">
                  <a:extLst>
                    <a:ext uri="{9D8B030D-6E8A-4147-A177-3AD203B41FA5}">
                      <a16:colId xmlns:a16="http://schemas.microsoft.com/office/drawing/2014/main" val="91707319"/>
                    </a:ext>
                  </a:extLst>
                </a:gridCol>
              </a:tblGrid>
              <a:tr h="4085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Version 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Date 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Information 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898278"/>
                  </a:ext>
                </a:extLst>
              </a:tr>
              <a:tr h="4085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1.0 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Apr 21, 2021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Khởi tạo 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633674"/>
                  </a:ext>
                </a:extLst>
              </a:tr>
              <a:tr h="742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1.1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May 19, 2021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Thay đổi yêu cầu về chức năng điểm danh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391559"/>
                  </a:ext>
                </a:extLst>
              </a:tr>
              <a:tr h="8610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2.0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May 23, 2021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Thay đổi yêu cầu về các chức năng feedback, thời khóa biểu,.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615696"/>
                  </a:ext>
                </a:extLst>
              </a:tr>
              <a:tr h="8610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3.0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Jun 4, 2021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Thay đổi yêu cầu về quản lý thông tin user, thông tin lớp,.</a:t>
                      </a:r>
                      <a:endParaRPr lang="en-US" sz="1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937760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90E53ADC-C93A-4ED0-804D-6F10CFFD62DE}"/>
              </a:ext>
            </a:extLst>
          </p:cNvPr>
          <p:cNvGrpSpPr/>
          <p:nvPr/>
        </p:nvGrpSpPr>
        <p:grpSpPr>
          <a:xfrm>
            <a:off x="7800975" y="-480190"/>
            <a:ext cx="1343025" cy="1348662"/>
            <a:chOff x="7800975" y="-480190"/>
            <a:chExt cx="1343025" cy="1348662"/>
          </a:xfrm>
        </p:grpSpPr>
        <p:sp>
          <p:nvSpPr>
            <p:cNvPr id="42" name="AutoShape 2">
              <a:extLst>
                <a:ext uri="{FF2B5EF4-FFF2-40B4-BE49-F238E27FC236}">
                  <a16:creationId xmlns:a16="http://schemas.microsoft.com/office/drawing/2014/main" id="{B5CFBCDB-F581-4E2C-8EF2-D7A2E4523257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DA5FFC4E-B6FD-49A3-8E4F-76B3EE234126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03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6" name="Google Shape;236;p39"/>
          <p:cNvCxnSpPr>
            <a:cxnSpLocks/>
          </p:cNvCxnSpPr>
          <p:nvPr/>
        </p:nvCxnSpPr>
        <p:spPr>
          <a:xfrm>
            <a:off x="3951079" y="4028400"/>
            <a:ext cx="5192946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1;p36">
            <a:extLst>
              <a:ext uri="{FF2B5EF4-FFF2-40B4-BE49-F238E27FC236}">
                <a16:creationId xmlns:a16="http://schemas.microsoft.com/office/drawing/2014/main" id="{556561CD-8922-4D53-A829-005AF8C3DB9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951079" y="32248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KIẾN TRÚC HỆ THỐNG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82C266-A80E-471E-BE81-2BA3D132A9A3}"/>
              </a:ext>
            </a:extLst>
          </p:cNvPr>
          <p:cNvGrpSpPr/>
          <p:nvPr/>
        </p:nvGrpSpPr>
        <p:grpSpPr>
          <a:xfrm>
            <a:off x="0" y="3572619"/>
            <a:ext cx="1343025" cy="1348662"/>
            <a:chOff x="7800975" y="-480190"/>
            <a:chExt cx="1343025" cy="1348662"/>
          </a:xfrm>
        </p:grpSpPr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704CC28C-561B-4621-B54C-3163BA6EDE29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4099BAE8-8B69-43FA-985D-59ED279DBC88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MÔ HÌNH KIẾN TRÚC MVC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47CE40-646F-4110-A3E5-365B8E53DDEC}"/>
              </a:ext>
            </a:extLst>
          </p:cNvPr>
          <p:cNvGrpSpPr/>
          <p:nvPr/>
        </p:nvGrpSpPr>
        <p:grpSpPr>
          <a:xfrm>
            <a:off x="0" y="3572619"/>
            <a:ext cx="1343025" cy="1348662"/>
            <a:chOff x="7800975" y="-480190"/>
            <a:chExt cx="1343025" cy="1348662"/>
          </a:xfrm>
        </p:grpSpPr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20B8B909-C099-468C-81AC-9AA01C328358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DB655502-D894-4FC8-BED6-C647B1FB52B9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05</a:t>
              </a:r>
            </a:p>
          </p:txBody>
        </p:sp>
      </p:grpSp>
      <p:pic>
        <p:nvPicPr>
          <p:cNvPr id="22" name="Picture 21" descr="Không có mô tả.">
            <a:extLst>
              <a:ext uri="{FF2B5EF4-FFF2-40B4-BE49-F238E27FC236}">
                <a16:creationId xmlns:a16="http://schemas.microsoft.com/office/drawing/2014/main" id="{2B34D3B2-79C1-49DF-9180-46812D3F3E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62" y="985151"/>
            <a:ext cx="7288637" cy="3279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367383"/>
      </p:ext>
    </p:extLst>
  </p:cSld>
  <p:clrMapOvr>
    <a:masterClrMapping/>
  </p:clrMapOvr>
  <p:transition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03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47" name="Google Shape;347;p44"/>
          <p:cNvCxnSpPr>
            <a:cxnSpLocks/>
          </p:cNvCxnSpPr>
          <p:nvPr/>
        </p:nvCxnSpPr>
        <p:spPr>
          <a:xfrm>
            <a:off x="4025900" y="2744700"/>
            <a:ext cx="5161525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8" name="Google Shape;348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49" name="Google Shape;349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1;p36">
            <a:extLst>
              <a:ext uri="{FF2B5EF4-FFF2-40B4-BE49-F238E27FC236}">
                <a16:creationId xmlns:a16="http://schemas.microsoft.com/office/drawing/2014/main" id="{15F40826-85E8-4047-8D97-7CA28E7ED7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760579" y="1887750"/>
            <a:ext cx="5005500" cy="8569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3600" b="1" spc="59">
                <a:latin typeface="Arial" panose="020B0604020202020204" pitchFamily="34" charset="0"/>
                <a:cs typeface="Arial" panose="020B0604020202020204" pitchFamily="34" charset="0"/>
              </a:rPr>
              <a:t>THIẾT KẾ HỆ THỐNG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60A412-76E3-4964-A93F-626983F0813D}"/>
              </a:ext>
            </a:extLst>
          </p:cNvPr>
          <p:cNvGrpSpPr/>
          <p:nvPr/>
        </p:nvGrpSpPr>
        <p:grpSpPr>
          <a:xfrm>
            <a:off x="0" y="3572619"/>
            <a:ext cx="1343025" cy="1348662"/>
            <a:chOff x="7800975" y="-480190"/>
            <a:chExt cx="1343025" cy="1348662"/>
          </a:xfrm>
        </p:grpSpPr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AA55D0E7-F63B-4699-AF3C-FC3CDC5110FF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C9F857D9-0767-4953-9B51-4723C7A051C1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49674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AB846EF-9429-4812-93BA-1D866884604F}"/>
              </a:ext>
            </a:extLst>
          </p:cNvPr>
          <p:cNvGrpSpPr/>
          <p:nvPr/>
        </p:nvGrpSpPr>
        <p:grpSpPr>
          <a:xfrm>
            <a:off x="3692448" y="691908"/>
            <a:ext cx="1773148" cy="946200"/>
            <a:chOff x="3692448" y="691908"/>
            <a:chExt cx="1773148" cy="946200"/>
          </a:xfrm>
        </p:grpSpPr>
        <p:sp>
          <p:nvSpPr>
            <p:cNvPr id="222" name="Google Shape;222;p38"/>
            <p:cNvSpPr/>
            <p:nvPr/>
          </p:nvSpPr>
          <p:spPr>
            <a:xfrm>
              <a:off x="3692448" y="691908"/>
              <a:ext cx="1773148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8"/>
            <p:cNvSpPr txBox="1"/>
            <p:nvPr/>
          </p:nvSpPr>
          <p:spPr>
            <a:xfrm>
              <a:off x="4022320" y="876347"/>
              <a:ext cx="1113404" cy="577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MVC</a:t>
              </a:r>
              <a:endParaRPr sz="28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68700" y="121816"/>
            <a:ext cx="5664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3.1 SƠ ĐỒ KIẾN TRÚC CỦA HỆ THỐNG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495032" y="2697328"/>
            <a:ext cx="1916595" cy="1922753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544534" y="2670317"/>
            <a:ext cx="1792895" cy="194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MODEL</a:t>
            </a:r>
          </a:p>
          <a:p>
            <a:pPr marL="342900" marR="0" lvl="0" indent="-34290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UserItem</a:t>
            </a:r>
          </a:p>
          <a:p>
            <a:pPr marL="342900" marR="0" lvl="0" indent="-34290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ClassItem</a:t>
            </a:r>
          </a:p>
          <a:p>
            <a:pPr marL="342900" marR="0" lvl="0" indent="-34290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StudentItem</a:t>
            </a:r>
          </a:p>
        </p:txBody>
      </p:sp>
      <p:sp>
        <p:nvSpPr>
          <p:cNvPr id="217" name="Google Shape;217;p38"/>
          <p:cNvSpPr/>
          <p:nvPr/>
        </p:nvSpPr>
        <p:spPr>
          <a:xfrm>
            <a:off x="6350000" y="2697328"/>
            <a:ext cx="2679692" cy="212910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38"/>
          <p:cNvCxnSpPr/>
          <p:nvPr/>
        </p:nvCxnSpPr>
        <p:spPr>
          <a:xfrm rot="-5400000" flipH="1">
            <a:off x="4384230" y="1793013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8"/>
          <p:cNvSpPr/>
          <p:nvPr/>
        </p:nvSpPr>
        <p:spPr>
          <a:xfrm>
            <a:off x="3066850" y="2050838"/>
            <a:ext cx="3055500" cy="542404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38"/>
          <p:cNvCxnSpPr>
            <a:cxnSpLocks/>
            <a:stCxn id="221" idx="2"/>
            <a:endCxn id="215" idx="0"/>
          </p:cNvCxnSpPr>
          <p:nvPr/>
        </p:nvCxnSpPr>
        <p:spPr>
          <a:xfrm rot="10800000" flipV="1">
            <a:off x="1440982" y="2322039"/>
            <a:ext cx="1625868" cy="348277"/>
          </a:xfrm>
          <a:prstGeom prst="bentConnector2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8"/>
          <p:cNvCxnSpPr>
            <a:cxnSpLocks/>
            <a:stCxn id="221" idx="0"/>
          </p:cNvCxnSpPr>
          <p:nvPr/>
        </p:nvCxnSpPr>
        <p:spPr>
          <a:xfrm>
            <a:off x="6122350" y="2322040"/>
            <a:ext cx="1714325" cy="348277"/>
          </a:xfrm>
          <a:prstGeom prst="bentConnector2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8"/>
          <p:cNvSpPr txBox="1"/>
          <p:nvPr/>
        </p:nvSpPr>
        <p:spPr>
          <a:xfrm>
            <a:off x="3066849" y="2060204"/>
            <a:ext cx="3010302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KIẾN TRÚC HỆ THỐNG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" name="Google Shape;214;p38">
            <a:extLst>
              <a:ext uri="{FF2B5EF4-FFF2-40B4-BE49-F238E27FC236}">
                <a16:creationId xmlns:a16="http://schemas.microsoft.com/office/drawing/2014/main" id="{4E71E2AA-A603-4C74-A665-E48647481925}"/>
              </a:ext>
            </a:extLst>
          </p:cNvPr>
          <p:cNvSpPr/>
          <p:nvPr/>
        </p:nvSpPr>
        <p:spPr>
          <a:xfrm>
            <a:off x="3304051" y="2893679"/>
            <a:ext cx="2581098" cy="1922754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A175DA-00FB-4971-8560-0EA2B44E76FC}"/>
              </a:ext>
            </a:extLst>
          </p:cNvPr>
          <p:cNvCxnSpPr>
            <a:cxnSpLocks/>
            <a:stCxn id="25" idx="3"/>
            <a:endCxn id="221" idx="1"/>
          </p:cNvCxnSpPr>
          <p:nvPr/>
        </p:nvCxnSpPr>
        <p:spPr>
          <a:xfrm flipV="1">
            <a:off x="4594600" y="2593242"/>
            <a:ext cx="0" cy="300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15;p38">
            <a:extLst>
              <a:ext uri="{FF2B5EF4-FFF2-40B4-BE49-F238E27FC236}">
                <a16:creationId xmlns:a16="http://schemas.microsoft.com/office/drawing/2014/main" id="{E5C51BE2-0FF7-4A2D-AA05-1FD0C5DBF2E4}"/>
              </a:ext>
            </a:extLst>
          </p:cNvPr>
          <p:cNvSpPr txBox="1"/>
          <p:nvPr/>
        </p:nvSpPr>
        <p:spPr>
          <a:xfrm>
            <a:off x="6496834" y="2697329"/>
            <a:ext cx="2679682" cy="212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CONTROLLER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ClassAvtivity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EditActivity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SheetActivity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StudentActivity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bg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3D04BB-FAA9-4B31-B194-CA916DC194D4}"/>
              </a:ext>
            </a:extLst>
          </p:cNvPr>
          <p:cNvGrpSpPr/>
          <p:nvPr/>
        </p:nvGrpSpPr>
        <p:grpSpPr>
          <a:xfrm>
            <a:off x="7800975" y="-556675"/>
            <a:ext cx="1343025" cy="1348662"/>
            <a:chOff x="7800975" y="-480190"/>
            <a:chExt cx="1343025" cy="1348662"/>
          </a:xfrm>
        </p:grpSpPr>
        <p:sp>
          <p:nvSpPr>
            <p:cNvPr id="57" name="AutoShape 2">
              <a:extLst>
                <a:ext uri="{FF2B5EF4-FFF2-40B4-BE49-F238E27FC236}">
                  <a16:creationId xmlns:a16="http://schemas.microsoft.com/office/drawing/2014/main" id="{F09612B1-BB45-4F27-9797-123ABE13EB55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B83CD829-3425-48F0-9F94-2DCC647CC9D8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07</a:t>
              </a:r>
            </a:p>
          </p:txBody>
        </p:sp>
      </p:grpSp>
      <p:sp>
        <p:nvSpPr>
          <p:cNvPr id="65" name="Google Shape;215;p38">
            <a:extLst>
              <a:ext uri="{FF2B5EF4-FFF2-40B4-BE49-F238E27FC236}">
                <a16:creationId xmlns:a16="http://schemas.microsoft.com/office/drawing/2014/main" id="{B0A40EAA-9B1F-4879-9CE5-79A2FD7CAFEE}"/>
              </a:ext>
            </a:extLst>
          </p:cNvPr>
          <p:cNvSpPr txBox="1"/>
          <p:nvPr/>
        </p:nvSpPr>
        <p:spPr>
          <a:xfrm>
            <a:off x="3344733" y="2905867"/>
            <a:ext cx="2506900" cy="199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VIEW</a:t>
            </a:r>
          </a:p>
          <a:p>
            <a:pPr marL="342900" marR="0" lvl="0" indent="-34290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ClassController</a:t>
            </a:r>
          </a:p>
          <a:p>
            <a:pPr marL="342900" marR="0" lvl="0" indent="-34290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StudentController</a:t>
            </a:r>
          </a:p>
          <a:p>
            <a:pPr marL="342900" marR="0" lvl="0" indent="-34290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UserController</a:t>
            </a:r>
            <a:endParaRPr b="1">
              <a:solidFill>
                <a:schemeClr val="bg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ransition spd="med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0" y="213827"/>
            <a:ext cx="5214300" cy="637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3.2 USECASE DIAGRAM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A29D07-0157-429E-973E-A332B419EE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7" y="45001"/>
            <a:ext cx="4799013" cy="505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06EBF7B-2ED6-4A59-9D25-A4F78002F252}"/>
              </a:ext>
            </a:extLst>
          </p:cNvPr>
          <p:cNvGrpSpPr/>
          <p:nvPr/>
        </p:nvGrpSpPr>
        <p:grpSpPr>
          <a:xfrm>
            <a:off x="0" y="3469225"/>
            <a:ext cx="1343025" cy="1348662"/>
            <a:chOff x="7800975" y="-480190"/>
            <a:chExt cx="1343025" cy="1348662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ABE58A5B-85CF-4A02-9C93-CB404CBE920E}"/>
                </a:ext>
              </a:extLst>
            </p:cNvPr>
            <p:cNvSpPr/>
            <p:nvPr/>
          </p:nvSpPr>
          <p:spPr>
            <a:xfrm>
              <a:off x="7800975" y="393548"/>
              <a:ext cx="1343025" cy="4749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F80896DE-DEB6-4223-9DA2-F220FFABD124}"/>
                </a:ext>
              </a:extLst>
            </p:cNvPr>
            <p:cNvSpPr txBox="1"/>
            <p:nvPr/>
          </p:nvSpPr>
          <p:spPr>
            <a:xfrm>
              <a:off x="8018038" y="-480190"/>
              <a:ext cx="762000" cy="116698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4000" b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925</Words>
  <Application>Microsoft Office PowerPoint</Application>
  <PresentationFormat>On-screen Show (16:9)</PresentationFormat>
  <Paragraphs>268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Orbitron Regular</vt:lpstr>
      <vt:lpstr>Exo 2</vt:lpstr>
      <vt:lpstr>Calibri</vt:lpstr>
      <vt:lpstr>Roboto</vt:lpstr>
      <vt:lpstr>Fira Sans Extra Condensed Medium</vt:lpstr>
      <vt:lpstr>Symbol</vt:lpstr>
      <vt:lpstr>Roboto Condensed Light</vt:lpstr>
      <vt:lpstr>Arial</vt:lpstr>
      <vt:lpstr>Tech Newsletter XL by Slidesgo</vt:lpstr>
      <vt:lpstr>CÔNG NGHỆ PHẦN MỀM ỨNG DỤNG ĐIỂM DANH SINH VIÊN</vt:lpstr>
      <vt:lpstr>NỘI DUNG CHÍNH</vt:lpstr>
      <vt:lpstr>GIỚI THIỆU ĐỀ TÀI</vt:lpstr>
      <vt:lpstr>GIỚI THIỆU ĐỀ TÀI</vt:lpstr>
      <vt:lpstr>02</vt:lpstr>
      <vt:lpstr>MÔ HÌNH KIẾN TRÚC MVC</vt:lpstr>
      <vt:lpstr>03</vt:lpstr>
      <vt:lpstr>3.1 SƠ ĐỒ KIẾN TRÚC CỦA HỆ THỐNG</vt:lpstr>
      <vt:lpstr>3.2 USECASE DIAGRAM</vt:lpstr>
      <vt:lpstr>3.2 USECASE DIAGRAM</vt:lpstr>
      <vt:lpstr>3.3 CLASS DIAGRAM</vt:lpstr>
      <vt:lpstr>3.4 SEQUENCE DIAGRAM</vt:lpstr>
      <vt:lpstr>3.4 SEQUENCE DIAGRAM</vt:lpstr>
      <vt:lpstr>3.4 SEQUENCE DIAGRAM</vt:lpstr>
      <vt:lpstr>3.4 SEQUENCE DIAGRAM – QUẢN LÝ LỚP</vt:lpstr>
      <vt:lpstr>3.4 SEQUENCE DIAGRAM – QUẢN LÝ SINH VIÊN</vt:lpstr>
      <vt:lpstr>3.4 SEQUENCE DIAGRAM – CHỨC NĂNG ĐIỂM DANH</vt:lpstr>
      <vt:lpstr>3.5 STATE DIAGRAM</vt:lpstr>
      <vt:lpstr>3.6 TESTCASE CỦA HỆ THỐNG</vt:lpstr>
      <vt:lpstr>3.6 TESTCASE CỦA HỆ THỐNG</vt:lpstr>
      <vt:lpstr>3.6 TESTCASE CỦA HỆ THỐNG</vt:lpstr>
      <vt:lpstr>3.6 TESTCASE CỦA HỆ THỐNG</vt:lpstr>
      <vt:lpstr>3.6 TESTCASE CỦA HỆ THỐNG</vt:lpstr>
      <vt:lpstr>3.6 TESTCASE CỦA HỆ THỐNG</vt:lpstr>
      <vt:lpstr>CODE VÀ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CÔNG NGHỆ PHẦN MỀM ỨNG DỤNG ĐIỂM DANH SINH VIÊN</dc:title>
  <dc:creator>T O A N</dc:creator>
  <cp:lastModifiedBy>Phạm Toàn</cp:lastModifiedBy>
  <cp:revision>22</cp:revision>
  <dcterms:modified xsi:type="dcterms:W3CDTF">2021-06-15T12:26:21Z</dcterms:modified>
</cp:coreProperties>
</file>